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309" r:id="rId2"/>
    <p:sldId id="313" r:id="rId3"/>
    <p:sldId id="312" r:id="rId4"/>
    <p:sldId id="317" r:id="rId5"/>
    <p:sldId id="318" r:id="rId6"/>
    <p:sldId id="314" r:id="rId7"/>
    <p:sldId id="319" r:id="rId8"/>
    <p:sldId id="324" r:id="rId9"/>
    <p:sldId id="321" r:id="rId10"/>
    <p:sldId id="30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D86"/>
    <a:srgbClr val="0000FF"/>
    <a:srgbClr val="152F8D"/>
    <a:srgbClr val="0066FF"/>
    <a:srgbClr val="FF3300"/>
    <a:srgbClr val="33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3B341-8313-42B1-B8BD-84A97A2BA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5A21-27DF-4B80-85B5-32E5C9B48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B882-C2A7-4AAD-8801-A2811E4D4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7DCA7-57B7-4D30-8651-DF92AB9B3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CD70-2F42-48F5-BEE2-71C4954EE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F530A-A506-4D26-B61F-00C0DDDDF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2214-18F6-471F-B1B1-1E87B36B4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02ECC-8805-4EBF-8F4F-01F6DF997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077B-8854-4831-9D67-9A0B6CC3C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C6E99-C7BD-443F-A153-54D6DF50F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DE3AE-F276-4DBF-BC76-BCEB5FDCF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ja-JP" noProof="0" smtClean="0"/>
              <a:t>Вставка рисунка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EA574-DB85-4ECC-B157-87CD63476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413D8EE-27EA-41E5-BDCA-97A188BD2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grpSp>
        <p:nvGrpSpPr>
          <p:cNvPr id="1034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92" r:id="rId3"/>
    <p:sldLayoutId id="2147483793" r:id="rId4"/>
    <p:sldLayoutId id="2147483794" r:id="rId5"/>
    <p:sldLayoutId id="2147483789" r:id="rId6"/>
    <p:sldLayoutId id="2147483788" r:id="rId7"/>
    <p:sldLayoutId id="2147483795" r:id="rId8"/>
    <p:sldLayoutId id="2147483796" r:id="rId9"/>
    <p:sldLayoutId id="2147483797" r:id="rId10"/>
    <p:sldLayoutId id="2147483798" r:id="rId11"/>
    <p:sldLayoutId id="21474837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A3F7B"/>
        </a:buClr>
        <a:buSzPct val="55000"/>
        <a:buFont typeface="Wingdings" pitchFamily="2" charset="2"/>
        <a:buChar char="p"/>
        <a:defRPr kumimoji="1" sz="3200">
          <a:solidFill>
            <a:srgbClr val="0C406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0C4063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88941"/>
        </a:buClr>
        <a:buSzPct val="48000"/>
        <a:buFont typeface="Wingdings" pitchFamily="2" charset="2"/>
        <a:buChar char="n"/>
        <a:defRPr kumimoji="1" sz="2400">
          <a:solidFill>
            <a:srgbClr val="0C4063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EC441"/>
        </a:buClr>
        <a:buSzPct val="45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FA500"/>
        </a:buClr>
        <a:buSzPct val="40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920750"/>
            <a:ext cx="7786687" cy="378618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Комплексный </a:t>
            </a:r>
          </a:p>
          <a:p>
            <a:pPr algn="ctr">
              <a:defRPr/>
            </a:pP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учебный курс </a:t>
            </a:r>
          </a:p>
          <a:p>
            <a:pPr algn="ctr">
              <a:defRPr/>
            </a:pP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«Основы религиозных культур и </a:t>
            </a:r>
          </a:p>
          <a:p>
            <a:pPr algn="ctr">
              <a:defRPr/>
            </a:pP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светской этики»: </a:t>
            </a:r>
            <a:br>
              <a:rPr lang="ru-RU" b="1" i="1" dirty="0">
                <a:solidFill>
                  <a:srgbClr val="004D86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004D86"/>
                </a:solidFill>
                <a:latin typeface="Georgia" pitchFamily="18" charset="0"/>
              </a:rPr>
              <a:t>цели, задачи.</a:t>
            </a:r>
          </a:p>
        </p:txBody>
      </p:sp>
      <p:pic>
        <p:nvPicPr>
          <p:cNvPr id="1026" name="Picture 2" descr="C:\Documents and Settings\ПетроваЮГ\Рабочий стол\logo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2054225"/>
            <a:ext cx="8242300" cy="2676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633413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857375"/>
            <a:ext cx="8248650" cy="4429125"/>
          </a:xfrm>
        </p:spPr>
        <p:txBody>
          <a:bodyPr>
            <a:normAutofit fontScale="92500"/>
          </a:bodyPr>
          <a:lstStyle/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ru-RU" sz="3400" b="1" i="1" dirty="0" smtClean="0">
                <a:solidFill>
                  <a:srgbClr val="152F8D"/>
                </a:solidFill>
              </a:rPr>
              <a:t>«Ученики и их родители должны будут </a:t>
            </a:r>
            <a:br>
              <a:rPr lang="ru-RU" sz="3400" b="1" i="1" dirty="0" smtClean="0">
                <a:solidFill>
                  <a:srgbClr val="152F8D"/>
                </a:solidFill>
              </a:rPr>
            </a:br>
            <a:r>
              <a:rPr lang="ru-RU" sz="3400" b="1" i="1" dirty="0" smtClean="0">
                <a:solidFill>
                  <a:srgbClr val="152F8D"/>
                </a:solidFill>
              </a:rPr>
              <a:t>самостоятельно выбрать предмет </a:t>
            </a:r>
            <a:br>
              <a:rPr lang="ru-RU" sz="3400" b="1" i="1" dirty="0" smtClean="0">
                <a:solidFill>
                  <a:srgbClr val="152F8D"/>
                </a:solidFill>
              </a:rPr>
            </a:br>
            <a:r>
              <a:rPr lang="ru-RU" sz="3400" b="1" i="1" dirty="0" smtClean="0">
                <a:solidFill>
                  <a:srgbClr val="152F8D"/>
                </a:solidFill>
              </a:rPr>
              <a:t>обучения. Выбор учеников и их родителей, конечно, должен быть абсолютно добровольным – это важнейшее дело. </a:t>
            </a:r>
          </a:p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ru-RU" sz="3400" b="1" i="1" dirty="0" smtClean="0">
                <a:solidFill>
                  <a:srgbClr val="152F8D"/>
                </a:solidFill>
              </a:rPr>
              <a:t> Любое принуждение по этому вопросу не только носит незаконный характер, но и будет абсолютно </a:t>
            </a:r>
            <a:r>
              <a:rPr lang="ru-RU" sz="3400" b="1" i="1" dirty="0" err="1" smtClean="0">
                <a:solidFill>
                  <a:srgbClr val="152F8D"/>
                </a:solidFill>
              </a:rPr>
              <a:t>контрпродуктивным</a:t>
            </a:r>
            <a:r>
              <a:rPr lang="ru-RU" sz="3400" b="1" i="1" dirty="0" smtClean="0">
                <a:solidFill>
                  <a:srgbClr val="152F8D"/>
                </a:solidFill>
              </a:rPr>
              <a:t>».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Базовые национальные ценности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857375"/>
            <a:ext cx="8248650" cy="442912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патриотизм;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социальная солидарность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гражданственность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семья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труд и творчество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наука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традиционные российские религии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; 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искусство и литература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природа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Tx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человечество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435" name="Picture 2" descr="http://www.sgpi.ru/userfiles/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3143250"/>
            <a:ext cx="18383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371475"/>
            <a:ext cx="8905875" cy="1530350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2071688"/>
            <a:ext cx="8248650" cy="421481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  Формирование у младшего подростка мотиваций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 осознанному нравственному поведению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, основанному на знании и уважении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культурных и религиозных традиций многонационального народа России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, а также к диалогу с представителями других культур и мировоззрений.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Georgia" pitchFamily="18" charset="0"/>
              </a:rPr>
              <a:t>Основные принципы концепции курса</a:t>
            </a:r>
            <a:endParaRPr lang="ru-RU" sz="4000" dirty="0">
              <a:effectLst>
                <a:outerShdw blurRad="50800" dist="50800" dir="5400000" algn="ctr" rotWithShape="0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857375"/>
            <a:ext cx="8248650" cy="442912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Светский характер;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Свобода и добровольность выбора модуля;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Культурологический подход;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Преобладание воспитательного аспекта;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Диалогический характер преподавания;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Активные и интерактивные формы преподавания;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Необходимость и возможность сотрудничества с родителями;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Особая  ответственность  учителя,  тактичность, доброжелательность.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633413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857375"/>
            <a:ext cx="8248650" cy="4429125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Основы  православной культуры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Основы  исламской культуры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Основы  буддийской культуры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Основы  иудейской  культуры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Основы мировых религиозных культур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ru-RU" altLang="zh-CN" sz="3400" b="1" i="1" dirty="0" smtClean="0">
                <a:solidFill>
                  <a:srgbClr val="004D86"/>
                </a:solidFill>
                <a:latin typeface="Georgia" pitchFamily="18" charset="0"/>
              </a:rPr>
              <a:t> Основы светской этики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p"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-139700"/>
            <a:ext cx="8643938" cy="2498725"/>
          </a:xfr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2286000"/>
            <a:ext cx="8248650" cy="4000500"/>
          </a:xfrm>
        </p:spPr>
        <p:txBody>
          <a:bodyPr>
            <a:normAutofit fontScale="92500" lnSpcReduction="10000"/>
          </a:bodyPr>
          <a:lstStyle/>
          <a:p>
            <a:pPr marL="273050" indent="-2730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itchFamily="2" charset="2"/>
              <a:buChar char=""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каждая культура имеет собственный контекст и свою логику, </a:t>
            </a:r>
          </a:p>
          <a:p>
            <a:pPr marL="273050" indent="-2730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itchFamily="2" charset="2"/>
              <a:buChar char=""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ни одна культура не может быть лучше другой,</a:t>
            </a:r>
          </a:p>
          <a:p>
            <a:pPr marL="273050" indent="-273050"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 pitchFamily="2" charset="2"/>
              <a:buChar char=""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каждая культура обладает значимым для развития человечества  ценностным содержанием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892480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</a:rPr>
              <a:t>Учебно-методическое обеспечение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2249487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5" descr="oblozhka10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88257"/>
            <a:ext cx="22494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09713"/>
            <a:ext cx="224313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24948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95390"/>
            <a:ext cx="2243137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78" y="3767584"/>
            <a:ext cx="22256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Творческие проекты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 bwMode="auto">
          <a:xfrm>
            <a:off x="466725" y="1857375"/>
            <a:ext cx="8248650" cy="442912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«Как я понимаю православие?»</a:t>
            </a:r>
          </a:p>
          <a:p>
            <a:r>
              <a:rPr lang="ru-RU" smtClean="0"/>
              <a:t>«Ислам-религия мира»</a:t>
            </a:r>
          </a:p>
          <a:p>
            <a:r>
              <a:rPr lang="ru-RU" smtClean="0"/>
              <a:t>Нравственные нормы иудаизма»</a:t>
            </a:r>
          </a:p>
          <a:p>
            <a:r>
              <a:rPr lang="ru-RU" smtClean="0"/>
              <a:t>«С чего начинается Родина?»</a:t>
            </a:r>
          </a:p>
          <a:p>
            <a:r>
              <a:rPr lang="ru-RU" smtClean="0"/>
              <a:t>«Герои России»</a:t>
            </a:r>
          </a:p>
          <a:p>
            <a:r>
              <a:rPr lang="ru-RU" smtClean="0"/>
              <a:t>«Традиции и ценности моей семьи»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1567</TotalTime>
  <Words>209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Brooklet</vt:lpstr>
      <vt:lpstr>Презентация PowerPoint</vt:lpstr>
      <vt:lpstr>Презентация PowerPoint</vt:lpstr>
      <vt:lpstr>Базовые национальные ценности</vt:lpstr>
      <vt:lpstr>Презентация PowerPoint</vt:lpstr>
      <vt:lpstr>Основные принципы концепции курса</vt:lpstr>
      <vt:lpstr>Презентация PowerPoint</vt:lpstr>
      <vt:lpstr>Презентация PowerPoint</vt:lpstr>
      <vt:lpstr>Учебно-методическое обеспечение</vt:lpstr>
      <vt:lpstr>Творческие проекты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Ахметов</dc:creator>
  <cp:lastModifiedBy>Петрова Юлиана Геннадьевна</cp:lastModifiedBy>
  <cp:revision>80</cp:revision>
  <dcterms:created xsi:type="dcterms:W3CDTF">2011-01-15T14:56:48Z</dcterms:created>
  <dcterms:modified xsi:type="dcterms:W3CDTF">2016-03-24T13:50:04Z</dcterms:modified>
</cp:coreProperties>
</file>